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aleway" charset="0"/>
      <p:regular r:id="rId23"/>
      <p:bold r:id="rId24"/>
      <p:italic r:id="rId25"/>
      <p:boldItalic r:id="rId26"/>
    </p:embeddedFont>
    <p:embeddedFont>
      <p:font typeface="Lato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DEA288E7-10E5-4A44-BD2C-2A49831E925F}">
  <a:tblStyle styleId="{DEA288E7-10E5-4A44-BD2C-2A49831E92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-44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cd01a0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cd01a0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d01a06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cd01a06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d01a06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d01a06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d01a06c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d01a06c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cd01a06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cd01a06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ccc1d4d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ccc1d4d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3365def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3365def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ccc1d4d0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ccc1d4d0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3365def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3365def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ccc2aa10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ccc2aa10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f3365def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f3365def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d01a06c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d01a06c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f3365def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f3365def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3365def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3365def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b99f3b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b99f3b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b99f3b1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eb99f3b1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3365de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3365de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3365def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3365def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3365def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3365def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musLaborator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Toby\Desktop\Inventions\3D%20Scanner\Ver%203\quickdemo.mp4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66900" y="14983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Budget 3D Scanner Project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825725" y="2927500"/>
            <a:ext cx="63858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(Redistribution Edition - Open Source Project)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&amp; Arduino Programming: Toby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Post-processing &amp; Optimization: Andy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0248"/>
            <a:ext cx="3148900" cy="31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Calibration formula deduction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00" y="2078875"/>
            <a:ext cx="5448216" cy="30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Assumptions</a:t>
            </a: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727650" y="2188493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placement of calibration box is off centered → unknow center point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height ratio is straight forward: (top - bottom )/ steps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depth is the complicated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 = depth * sin(theta), y = depth * cos (theta)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i="1"/>
              <a:t>But hey the box is off centered and we don’t know any of x and y and theta!</a:t>
            </a:r>
            <a:endParaRPr b="1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Derive a function that link everything together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225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 =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(side /2 + Ox) / sin(theta+offset) | 0&lt;= theta &lt;=pi/2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(side /2 - Oy) / sin(theta+offset) | pi/2&lt;= theta &lt;= pi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(side /2 - Ox) / sin(theta+offset) | pi &lt;= theta &lt;= 3pi/2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(side /2 + Oy) / sin(theta+offset) | 3pi/2&lt;= theta &lt;= 2pi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Too complicate, we can go with only local minimum : (sin(theta)=1)</a:t>
            </a:r>
            <a:endParaRPr b="1"/>
          </a:p>
        </p:txBody>
      </p:sp>
      <p:grpSp>
        <p:nvGrpSpPr>
          <p:cNvPr id="188" name="Google Shape;188;p24"/>
          <p:cNvGrpSpPr/>
          <p:nvPr/>
        </p:nvGrpSpPr>
        <p:grpSpPr>
          <a:xfrm>
            <a:off x="5774875" y="2189275"/>
            <a:ext cx="2219550" cy="2163450"/>
            <a:chOff x="5774875" y="2189275"/>
            <a:chExt cx="2219550" cy="2163450"/>
          </a:xfrm>
        </p:grpSpPr>
        <p:sp>
          <p:nvSpPr>
            <p:cNvPr id="189" name="Google Shape;189;p24"/>
            <p:cNvSpPr/>
            <p:nvPr/>
          </p:nvSpPr>
          <p:spPr>
            <a:xfrm>
              <a:off x="5774875" y="2189275"/>
              <a:ext cx="2150700" cy="215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0" name="Google Shape;190;p24"/>
            <p:cNvCxnSpPr/>
            <p:nvPr/>
          </p:nvCxnSpPr>
          <p:spPr>
            <a:xfrm>
              <a:off x="5784725" y="2818600"/>
              <a:ext cx="21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4"/>
            <p:cNvCxnSpPr/>
            <p:nvPr/>
          </p:nvCxnSpPr>
          <p:spPr>
            <a:xfrm>
              <a:off x="6610825" y="2208850"/>
              <a:ext cx="0" cy="210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4"/>
            <p:cNvCxnSpPr/>
            <p:nvPr/>
          </p:nvCxnSpPr>
          <p:spPr>
            <a:xfrm>
              <a:off x="6620650" y="2828425"/>
              <a:ext cx="1317900" cy="152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sp>
          <p:nvSpPr>
            <p:cNvPr id="193" name="Google Shape;193;p24"/>
            <p:cNvSpPr txBox="1"/>
            <p:nvPr/>
          </p:nvSpPr>
          <p:spPr>
            <a:xfrm>
              <a:off x="7247125" y="3369325"/>
              <a:ext cx="7473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Lato"/>
                  <a:ea typeface="Lato"/>
                  <a:cs typeface="Lato"/>
                  <a:sym typeface="Lato"/>
                </a:rPr>
                <a:t>D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6186500" y="2488150"/>
              <a:ext cx="8754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Lato"/>
                  <a:ea typeface="Lato"/>
                  <a:cs typeface="Lato"/>
                  <a:sym typeface="Lato"/>
                </a:rPr>
                <a:t>(Ox,Oy)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through the DARKNESS of calculus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eliminate variables using differentiation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 D/ dr = 0 ← solve r and left with 1 unknown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can be approximated by D(r+Δr)-D(r)/Δr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Also need to reject d^2 D/ dr &gt; 0 (local max)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gots clear at this point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each local minimum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d_min ± (Ox or Oy) = depth (measured by sensor)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One more trick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let Oy &gt;= Ox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d - Oy &lt;= d  - Ox &lt;= d + Ox &lt;= d + Oy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cancel out Oy, done</a:t>
            </a:r>
            <a:endParaRPr b="1"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5774875" y="2189275"/>
            <a:ext cx="2219550" cy="2163450"/>
            <a:chOff x="5774875" y="2189275"/>
            <a:chExt cx="2219550" cy="2163450"/>
          </a:xfrm>
        </p:grpSpPr>
        <p:sp>
          <p:nvSpPr>
            <p:cNvPr id="208" name="Google Shape;208;p26"/>
            <p:cNvSpPr/>
            <p:nvPr/>
          </p:nvSpPr>
          <p:spPr>
            <a:xfrm>
              <a:off x="5774875" y="2189275"/>
              <a:ext cx="2150700" cy="215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9" name="Google Shape;209;p26"/>
            <p:cNvCxnSpPr/>
            <p:nvPr/>
          </p:nvCxnSpPr>
          <p:spPr>
            <a:xfrm>
              <a:off x="5784725" y="2818600"/>
              <a:ext cx="21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6"/>
            <p:cNvCxnSpPr/>
            <p:nvPr/>
          </p:nvCxnSpPr>
          <p:spPr>
            <a:xfrm>
              <a:off x="6610825" y="2208850"/>
              <a:ext cx="0" cy="210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26"/>
            <p:cNvCxnSpPr/>
            <p:nvPr/>
          </p:nvCxnSpPr>
          <p:spPr>
            <a:xfrm>
              <a:off x="6620650" y="2828425"/>
              <a:ext cx="1317900" cy="152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sp>
          <p:nvSpPr>
            <p:cNvPr id="212" name="Google Shape;212;p26"/>
            <p:cNvSpPr txBox="1"/>
            <p:nvPr/>
          </p:nvSpPr>
          <p:spPr>
            <a:xfrm>
              <a:off x="7247125" y="3369325"/>
              <a:ext cx="7473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Lato"/>
                  <a:ea typeface="Lato"/>
                  <a:cs typeface="Lato"/>
                  <a:sym typeface="Lato"/>
                </a:rPr>
                <a:t>D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3" name="Google Shape;213;p26"/>
            <p:cNvSpPr txBox="1"/>
            <p:nvPr/>
          </p:nvSpPr>
          <p:spPr>
            <a:xfrm>
              <a:off x="6186500" y="2488150"/>
              <a:ext cx="8754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Lato"/>
                  <a:ea typeface="Lato"/>
                  <a:cs typeface="Lato"/>
                  <a:sym typeface="Lato"/>
                </a:rPr>
                <a:t>(Ox,Oy)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124600" y="266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Summary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p27"/>
          <p:cNvGraphicFramePr/>
          <p:nvPr/>
        </p:nvGraphicFramePr>
        <p:xfrm>
          <a:off x="822700" y="879775"/>
          <a:ext cx="7239000" cy="3642240"/>
        </p:xfrm>
        <a:graphic>
          <a:graphicData uri="http://schemas.openxmlformats.org/drawingml/2006/table">
            <a:tbl>
              <a:tblPr>
                <a:noFill/>
                <a:tableStyleId>{DEA288E7-10E5-4A44-BD2C-2A49831E925F}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1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Item Name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Amount / Units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Cost (in HKD)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Remarks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3D Printed Parts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Around 700g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$84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Estimated Material Cost </a:t>
                      </a:r>
                      <a:endParaRPr sz="8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VL53L1X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$336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Replaced with Infrared sensor due to accident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GP2D12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$78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SHARP Infrared sensor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L298N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$35.3 x 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Arduino UNO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$180.52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M3 * 5, M3 * 10, M3 * 20 screws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&gt;20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Neglectable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Total (with ToF)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$671.12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Total (with IR)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$413.12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Results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5">
            <a:alphaModFix/>
          </a:blip>
          <a:srcRect l="8873" r="25397"/>
          <a:stretch/>
        </p:blipFill>
        <p:spPr>
          <a:xfrm rot="5400000">
            <a:off x="588148" y="2246848"/>
            <a:ext cx="2591875" cy="221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6">
            <a:alphaModFix/>
          </a:blip>
          <a:srcRect l="27144" t="14485" r="44189" b="955"/>
          <a:stretch/>
        </p:blipFill>
        <p:spPr>
          <a:xfrm>
            <a:off x="3456137" y="1232038"/>
            <a:ext cx="2017349" cy="33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7">
            <a:alphaModFix/>
          </a:blip>
          <a:srcRect l="8395" t="22201" r="8403" b="7475"/>
          <a:stretch/>
        </p:blipFill>
        <p:spPr>
          <a:xfrm>
            <a:off x="5974225" y="854850"/>
            <a:ext cx="2353700" cy="361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/>
          <p:nvPr/>
        </p:nvCxnSpPr>
        <p:spPr>
          <a:xfrm rot="10800000" flipH="1">
            <a:off x="2748275" y="3032075"/>
            <a:ext cx="636900" cy="26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8"/>
          <p:cNvCxnSpPr/>
          <p:nvPr/>
        </p:nvCxnSpPr>
        <p:spPr>
          <a:xfrm rot="10800000" flipH="1">
            <a:off x="5448100" y="2526825"/>
            <a:ext cx="477600" cy="2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Results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l="24495" t="23713" r="44896" b="15621"/>
          <a:stretch/>
        </p:blipFill>
        <p:spPr>
          <a:xfrm>
            <a:off x="3456425" y="1853850"/>
            <a:ext cx="2307514" cy="25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1908850"/>
            <a:ext cx="2257373" cy="25174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2616550" y="4555075"/>
            <a:ext cx="4513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Transparent parts that cannot be scanned via IR 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4" name="Google Shape;244;p29"/>
          <p:cNvCxnSpPr>
            <a:stCxn id="243" idx="1"/>
          </p:cNvCxnSpPr>
          <p:nvPr/>
        </p:nvCxnSpPr>
        <p:spPr>
          <a:xfrm rot="10800000">
            <a:off x="1779250" y="3059725"/>
            <a:ext cx="837300" cy="17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29"/>
          <p:cNvCxnSpPr/>
          <p:nvPr/>
        </p:nvCxnSpPr>
        <p:spPr>
          <a:xfrm rot="10800000" flipH="1">
            <a:off x="3807425" y="2851725"/>
            <a:ext cx="720000" cy="17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6" name="Google Shape;246;p29"/>
          <p:cNvPicPr preferRelativeResize="0"/>
          <p:nvPr/>
        </p:nvPicPr>
        <p:blipFill rotWithShape="1">
          <a:blip r:embed="rId7">
            <a:alphaModFix/>
          </a:blip>
          <a:srcRect b="21334"/>
          <a:stretch/>
        </p:blipFill>
        <p:spPr>
          <a:xfrm>
            <a:off x="6741925" y="1318650"/>
            <a:ext cx="2181325" cy="311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9"/>
          <p:cNvCxnSpPr/>
          <p:nvPr/>
        </p:nvCxnSpPr>
        <p:spPr>
          <a:xfrm>
            <a:off x="2720600" y="2955325"/>
            <a:ext cx="7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29"/>
          <p:cNvCxnSpPr/>
          <p:nvPr/>
        </p:nvCxnSpPr>
        <p:spPr>
          <a:xfrm rot="10800000" flipH="1">
            <a:off x="5834438" y="2947813"/>
            <a:ext cx="837000" cy="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 dual sensor mode with Ultrasound Sensor to reduce error from reflection and transparent material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Improve post-processing and scanning accuracy (This ToF Sensor is not the best one to suit this kind of application)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3D Copying Machine! (Scanner directly output gcode for 3D printer to print at the same time)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Open Source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3D Scanners are kind of expensive right now but it has a wide range of application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We want to make a low cost 3D scanner with ToF Sensor and two stepper motors as </a:t>
            </a:r>
            <a:r>
              <a:rPr lang="en-GB" b="1"/>
              <a:t>Proof of Concept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Aim as create somewhat observable 3D models from one single sensor by converting the sensor data into point clouds that construct the 3D model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 and CopyRight</a:t>
            </a: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83568" y="1851670"/>
            <a:ext cx="7688700" cy="3291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All the content in this </a:t>
            </a:r>
            <a:r>
              <a:rPr lang="en-GB" dirty="0" err="1"/>
              <a:t>powerpoint</a:t>
            </a:r>
            <a:r>
              <a:rPr lang="en-GB" dirty="0"/>
              <a:t> is </a:t>
            </a:r>
            <a:r>
              <a:rPr lang="en-GB" dirty="0" smtClean="0"/>
              <a:t>licensed under IMUS License (Somewhat the same as MIT License with some extra about hardware), All </a:t>
            </a:r>
            <a:r>
              <a:rPr lang="en-GB" dirty="0"/>
              <a:t>Right Reserved.</a:t>
            </a:r>
            <a:br>
              <a:rPr lang="en-GB" dirty="0"/>
            </a:br>
            <a:r>
              <a:rPr lang="en-GB" dirty="0"/>
              <a:t>You can freely distribute this </a:t>
            </a:r>
            <a:r>
              <a:rPr lang="en-GB" dirty="0" err="1"/>
              <a:t>powerpoint</a:t>
            </a:r>
            <a:r>
              <a:rPr lang="en-GB" dirty="0"/>
              <a:t> with the following restriction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No Commercial Uses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No charge / fees should be involved when distributing this </a:t>
            </a:r>
            <a:r>
              <a:rPr lang="en-GB" dirty="0" err="1"/>
              <a:t>powerpoint</a:t>
            </a:r>
            <a:r>
              <a:rPr lang="en-GB" dirty="0"/>
              <a:t> and related files inside this project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Toby and Andy (Author of this project) has all right towards this project and all project material. The author </a:t>
            </a:r>
            <a:r>
              <a:rPr lang="en-GB" b="1" dirty="0" smtClean="0"/>
              <a:t>will not </a:t>
            </a:r>
            <a:r>
              <a:rPr lang="en-GB" dirty="0"/>
              <a:t>bear any responsibility to the safety, workability, accuracy or other technical or safety related issue regarding this machine.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Ask for permission for usage if you are using this project (and its material) for any purposes except educational and personal uses purpose.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Visit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https://www.facebook.com/ImusLaboratory</a:t>
            </a:r>
            <a:r>
              <a:rPr lang="en-GB" dirty="0"/>
              <a:t> for more information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Sketch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762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Draft design of the scanner, designed to be completely 3D printable and cheap to build.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0" y="927100"/>
            <a:ext cx="53721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601825" y="1308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modeling (and render)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50" y="162003"/>
            <a:ext cx="4094026" cy="20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50" y="2605976"/>
            <a:ext cx="40940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75" y="1888413"/>
            <a:ext cx="5278574" cy="26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86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Product (Scanner)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729450" y="2198350"/>
            <a:ext cx="3647700" cy="2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Specification: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VL53L1X ToF Sensor</a:t>
            </a:r>
            <a:br>
              <a:rPr lang="en-GB" b="1">
                <a:latin typeface="Arial"/>
                <a:ea typeface="Arial"/>
                <a:cs typeface="Arial"/>
                <a:sym typeface="Arial"/>
              </a:rPr>
            </a:br>
            <a:r>
              <a:rPr lang="en-GB" b="1">
                <a:latin typeface="Arial"/>
                <a:ea typeface="Arial"/>
                <a:cs typeface="Arial"/>
                <a:sym typeface="Arial"/>
              </a:rPr>
              <a:t>(SHARP GP2D12F)</a:t>
            </a:r>
            <a:br>
              <a:rPr lang="en-GB" b="1">
                <a:latin typeface="Arial"/>
                <a:ea typeface="Arial"/>
                <a:cs typeface="Arial"/>
                <a:sym typeface="Arial"/>
              </a:rPr>
            </a:br>
            <a:r>
              <a:rPr lang="en-GB" b="1">
                <a:latin typeface="Arial"/>
                <a:ea typeface="Arial"/>
                <a:cs typeface="Arial"/>
                <a:sym typeface="Arial"/>
              </a:rPr>
              <a:t>Arduino UNO</a:t>
            </a:r>
            <a:br>
              <a:rPr lang="en-GB" b="1">
                <a:latin typeface="Arial"/>
                <a:ea typeface="Arial"/>
                <a:cs typeface="Arial"/>
                <a:sym typeface="Arial"/>
              </a:rPr>
            </a:br>
            <a:r>
              <a:rPr lang="en-GB" b="1">
                <a:latin typeface="Arial"/>
                <a:ea typeface="Arial"/>
                <a:cs typeface="Arial"/>
                <a:sym typeface="Arial"/>
              </a:rPr>
              <a:t>2.8V Stepper Motor x2</a:t>
            </a:r>
            <a:br>
              <a:rPr lang="en-GB" b="1">
                <a:latin typeface="Arial"/>
                <a:ea typeface="Arial"/>
                <a:cs typeface="Arial"/>
                <a:sym typeface="Arial"/>
              </a:rPr>
            </a:br>
            <a:r>
              <a:rPr lang="en-GB" b="1">
                <a:latin typeface="Arial"/>
                <a:ea typeface="Arial"/>
                <a:cs typeface="Arial"/>
                <a:sym typeface="Arial"/>
              </a:rPr>
              <a:t>Many 3D Printed Parts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979" y="0"/>
            <a:ext cx="458579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09225" y="3794075"/>
            <a:ext cx="51465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Top View and Front View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025" y="786200"/>
            <a:ext cx="3267976" cy="43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494424" cy="36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0" y="98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Scanner In Action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quickdem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907704" y="771550"/>
            <a:ext cx="4968552" cy="3726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Raw Output of Scanner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00" y="1905075"/>
            <a:ext cx="4576401" cy="280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0123" y="1036225"/>
            <a:ext cx="3433451" cy="36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Processed Scan Data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5272"/>
            <a:ext cx="1876750" cy="1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625" y="4243325"/>
            <a:ext cx="1800375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l="31859" r="38414" b="8983"/>
          <a:stretch/>
        </p:blipFill>
        <p:spPr>
          <a:xfrm>
            <a:off x="2493225" y="1988350"/>
            <a:ext cx="1395426" cy="2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6">
            <a:alphaModFix/>
          </a:blip>
          <a:srcRect l="33813" t="4773" r="39082" b="2358"/>
          <a:stretch/>
        </p:blipFill>
        <p:spPr>
          <a:xfrm>
            <a:off x="4132475" y="1965275"/>
            <a:ext cx="1156075" cy="26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7">
            <a:alphaModFix/>
          </a:blip>
          <a:srcRect l="40832" t="18311" r="41625" b="23957"/>
          <a:stretch/>
        </p:blipFill>
        <p:spPr>
          <a:xfrm>
            <a:off x="5590975" y="1898825"/>
            <a:ext cx="1476954" cy="27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8">
            <a:alphaModFix/>
          </a:blip>
          <a:srcRect l="35633" t="6048" r="39139" b="7915"/>
          <a:stretch/>
        </p:blipFill>
        <p:spPr>
          <a:xfrm>
            <a:off x="7306550" y="1903175"/>
            <a:ext cx="1395427" cy="263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458" y="1994637"/>
            <a:ext cx="1589543" cy="2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2198750" y="3127000"/>
            <a:ext cx="422100" cy="37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3784275" y="3127000"/>
            <a:ext cx="422100" cy="37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288550" y="3127000"/>
            <a:ext cx="422100" cy="37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6994550" y="3127000"/>
            <a:ext cx="422100" cy="37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如螢幕大小 (16:9)</PresentationFormat>
  <Paragraphs>94</Paragraphs>
  <Slides>20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新細明體</vt:lpstr>
      <vt:lpstr>Raleway</vt:lpstr>
      <vt:lpstr>Lato</vt:lpstr>
      <vt:lpstr>Streamline</vt:lpstr>
      <vt:lpstr>Budget 3D Scanner Project</vt:lpstr>
      <vt:lpstr>Introduction</vt:lpstr>
      <vt:lpstr>Design Sketch</vt:lpstr>
      <vt:lpstr>3D modeling (and render)</vt:lpstr>
      <vt:lpstr>Final Product (Scanner)</vt:lpstr>
      <vt:lpstr>投影片 6</vt:lpstr>
      <vt:lpstr>Scanner In Action</vt:lpstr>
      <vt:lpstr>Raw Output of Scanner</vt:lpstr>
      <vt:lpstr>Processed Scan Data</vt:lpstr>
      <vt:lpstr>Calibration formula deduction</vt:lpstr>
      <vt:lpstr>Assumptions</vt:lpstr>
      <vt:lpstr>Derive a function that link everything together</vt:lpstr>
      <vt:lpstr>Going through the DARKNESS of calculus</vt:lpstr>
      <vt:lpstr>It gots clear at this point</vt:lpstr>
      <vt:lpstr>Cost Summary</vt:lpstr>
      <vt:lpstr>Final Results</vt:lpstr>
      <vt:lpstr>Final Results</vt:lpstr>
      <vt:lpstr>Future Development</vt:lpstr>
      <vt:lpstr>Thank you</vt:lpstr>
      <vt:lpstr>Reference and CopyRight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3D Scanner Project</dc:title>
  <cp:lastModifiedBy>Toby</cp:lastModifiedBy>
  <cp:revision>2</cp:revision>
  <dcterms:modified xsi:type="dcterms:W3CDTF">2019-03-07T06:46:26Z</dcterms:modified>
</cp:coreProperties>
</file>